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sldIdLst>
    <p:sldId id="257" r:id="rId2"/>
  </p:sldIdLst>
  <p:sldSz cx="10691813" cy="45359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 snapToObjects="1">
      <p:cViewPr>
        <p:scale>
          <a:sx n="51" d="100"/>
          <a:sy n="51" d="100"/>
        </p:scale>
        <p:origin x="186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7423444"/>
            <a:ext cx="9088041" cy="157918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23824313"/>
            <a:ext cx="8018860" cy="10951409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AD33-F32F-5143-B704-264E474EFB20}" type="datetimeFigureOut">
              <a:rPr lang="pt-BR" smtClean="0"/>
              <a:t>11/03/2022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97F5E-8C55-D941-8817-7E821D6400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54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AD33-F32F-5143-B704-264E474EFB20}" type="datetimeFigureOut">
              <a:rPr lang="pt-BR" smtClean="0"/>
              <a:t>11/03/2022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97F5E-8C55-D941-8817-7E821D6400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936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2414980"/>
            <a:ext cx="2305422" cy="3844019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2414980"/>
            <a:ext cx="6782619" cy="3844019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AD33-F32F-5143-B704-264E474EFB20}" type="datetimeFigureOut">
              <a:rPr lang="pt-BR" smtClean="0"/>
              <a:t>11/03/2022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97F5E-8C55-D941-8817-7E821D6400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309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AD33-F32F-5143-B704-264E474EFB20}" type="datetimeFigureOut">
              <a:rPr lang="pt-BR" smtClean="0"/>
              <a:t>11/03/2022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97F5E-8C55-D941-8817-7E821D6400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335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1308423"/>
            <a:ext cx="9221689" cy="18868346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30355271"/>
            <a:ext cx="9221689" cy="9922418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AD33-F32F-5143-B704-264E474EFB20}" type="datetimeFigureOut">
              <a:rPr lang="pt-BR" smtClean="0"/>
              <a:t>11/03/2022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97F5E-8C55-D941-8817-7E821D6400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669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12074903"/>
            <a:ext cx="4544021" cy="2878027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12074903"/>
            <a:ext cx="4544021" cy="2878027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AD33-F32F-5143-B704-264E474EFB20}" type="datetimeFigureOut">
              <a:rPr lang="pt-BR" smtClean="0"/>
              <a:t>11/03/2022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97F5E-8C55-D941-8817-7E821D6400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0726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2414991"/>
            <a:ext cx="9221689" cy="876743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1119415"/>
            <a:ext cx="4523137" cy="5449453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16568868"/>
            <a:ext cx="4523137" cy="2437030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1119415"/>
            <a:ext cx="4545413" cy="5449453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16568868"/>
            <a:ext cx="4545413" cy="2437030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AD33-F32F-5143-B704-264E474EFB20}" type="datetimeFigureOut">
              <a:rPr lang="pt-BR" smtClean="0"/>
              <a:t>11/03/2022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97F5E-8C55-D941-8817-7E821D6400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20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AD33-F32F-5143-B704-264E474EFB20}" type="datetimeFigureOut">
              <a:rPr lang="pt-BR" smtClean="0"/>
              <a:t>11/03/2022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97F5E-8C55-D941-8817-7E821D6400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354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AD33-F32F-5143-B704-264E474EFB20}" type="datetimeFigureOut">
              <a:rPr lang="pt-BR" smtClean="0"/>
              <a:t>11/03/2022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97F5E-8C55-D941-8817-7E821D6400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159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3023976"/>
            <a:ext cx="3448388" cy="10583916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6530958"/>
            <a:ext cx="5412730" cy="32234743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13607891"/>
            <a:ext cx="3448388" cy="25210302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AD33-F32F-5143-B704-264E474EFB20}" type="datetimeFigureOut">
              <a:rPr lang="pt-BR" smtClean="0"/>
              <a:t>11/03/2022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97F5E-8C55-D941-8817-7E821D6400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572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3023976"/>
            <a:ext cx="3448388" cy="10583916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6530958"/>
            <a:ext cx="5412730" cy="32234743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13607891"/>
            <a:ext cx="3448388" cy="25210302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AD33-F32F-5143-B704-264E474EFB20}" type="datetimeFigureOut">
              <a:rPr lang="pt-BR" smtClean="0"/>
              <a:t>11/03/2022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97F5E-8C55-D941-8817-7E821D6400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9112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2414991"/>
            <a:ext cx="9221689" cy="8767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12074903"/>
            <a:ext cx="9221689" cy="28780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42041674"/>
            <a:ext cx="2405658" cy="2414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7AD33-F32F-5143-B704-264E474EFB20}" type="datetimeFigureOut">
              <a:rPr lang="pt-BR" smtClean="0"/>
              <a:t>11/03/2022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42041674"/>
            <a:ext cx="3608487" cy="2414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42041674"/>
            <a:ext cx="2405658" cy="2414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97F5E-8C55-D941-8817-7E821D6400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29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ventbrite.com/e/seminario-sessao-2-historia-nas-redes-digitais-tickets-292361720777" TargetMode="External"/><Relationship Id="rId13" Type="http://schemas.openxmlformats.org/officeDocument/2006/relationships/image" Target="../media/image3.jpeg"/><Relationship Id="rId3" Type="http://schemas.openxmlformats.org/officeDocument/2006/relationships/image" Target="../media/image2.png"/><Relationship Id="rId7" Type="http://schemas.openxmlformats.org/officeDocument/2006/relationships/hyperlink" Target="https://www.eventbrite.com/e/seminario-sessao-1-historia-nas-redes-digitais-tickets-292356103977" TargetMode="External"/><Relationship Id="rId12" Type="http://schemas.openxmlformats.org/officeDocument/2006/relationships/hyperlink" Target="https://www.eventbrite.com/e/workshop-4-linguagem-e-ferramentas-de-producao-de-conteudo-tickets-29238367644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ventbrite.com/e/mesa-3-experiencias-de-divulgacao-historiografica-nas-redes-tickets-292537025117" TargetMode="External"/><Relationship Id="rId11" Type="http://schemas.openxmlformats.org/officeDocument/2006/relationships/hyperlink" Target="https://www.eventbrite.com/e/workshop-3-producao-de-podcast-historia-nas-redes-digitais-tickets-292382161917" TargetMode="External"/><Relationship Id="rId5" Type="http://schemas.openxmlformats.org/officeDocument/2006/relationships/hyperlink" Target="https://www.eventbrite.com/e/mesa-2-producao-de-conteudo-historiografico-nas-redes-tickets-292530656067" TargetMode="External"/><Relationship Id="rId15" Type="http://schemas.openxmlformats.org/officeDocument/2006/relationships/image" Target="../media/image5.png"/><Relationship Id="rId10" Type="http://schemas.openxmlformats.org/officeDocument/2006/relationships/hyperlink" Target="https://www.eventbrite.com/e/workshop-2-divulgacao-em-canais-e-midias-digitais-historia-nas-redes-d-tickets-292379594237" TargetMode="External"/><Relationship Id="rId4" Type="http://schemas.openxmlformats.org/officeDocument/2006/relationships/hyperlink" Target="https://www.eventbrite.com/e/mesa-de-abertura-historia-publica-e-historiografia-nas-redes-tickets-292523775487" TargetMode="External"/><Relationship Id="rId9" Type="http://schemas.openxmlformats.org/officeDocument/2006/relationships/hyperlink" Target="https://www.eventbrite.com/e/workshop-1-tecnicas-de-comunicacao-em-video-historia-nas-redes-digitais-tickets-292372964407" TargetMode="External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7802CD34-0FD5-EA46-AEA3-65B709256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993361"/>
            <a:ext cx="10691812" cy="81900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878059D-9D4E-834F-985F-23AA512CFF98}"/>
              </a:ext>
            </a:extLst>
          </p:cNvPr>
          <p:cNvSpPr txBox="1"/>
          <p:nvPr/>
        </p:nvSpPr>
        <p:spPr>
          <a:xfrm>
            <a:off x="207279" y="5305953"/>
            <a:ext cx="10415440" cy="2582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dirty="0">
                <a:latin typeface="Bahnschrift SemiLight Condensed" panose="020B0502040204020203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O Departamento de História da Universidade de São Paulo convida a todas e a todos para o evento História nas Redes Digitais, que será realizado nos dias 18, 19 e 20 de abril. O evento está sendo organizado pelo Comitê Gestor do Canal Oficial da “História/USP” no Youtube, e tem como objetivo central do evento será discutir as possibilidades e desafios da divulgação historiográfica nas redes e mídias sociais, suas interfaces com a história pública, além de sistematizar propostas curriculares para a formação do historiador neste campo. </a:t>
            </a:r>
          </a:p>
          <a:p>
            <a:pPr algn="just">
              <a:lnSpc>
                <a:spcPct val="115000"/>
              </a:lnSpc>
            </a:pPr>
            <a:endParaRPr lang="pt-BR" sz="1600" dirty="0">
              <a:latin typeface="Bahnschrift SemiLight Condensed" panose="020B0502040204020203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just">
              <a:lnSpc>
                <a:spcPct val="115000"/>
              </a:lnSpc>
            </a:pPr>
            <a:r>
              <a:rPr lang="pt-BR" dirty="0">
                <a:latin typeface="Bahnschrift SemiLight Condensed" panose="020B0502040204020203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O evento será composto por 3 mesas de debate, 2 sessões de seminários com apresentação de experiências de humanidades digitais e divulgação historiográfica do Departamento de História da USP e 4 workshops de formação.  </a:t>
            </a:r>
            <a:endParaRPr lang="pt-BR" sz="1600" dirty="0">
              <a:latin typeface="Bahnschrift SemiLight Condensed" panose="020B0502040204020203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just">
              <a:lnSpc>
                <a:spcPct val="115000"/>
              </a:lnSpc>
            </a:pPr>
            <a:r>
              <a:rPr lang="pt-BR" dirty="0">
                <a:latin typeface="Bahnschrift SemiLight Condensed" panose="020B0502040204020203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  <a:endParaRPr lang="pt-BR" sz="1600" dirty="0">
              <a:latin typeface="Bahnschrift SemiLight Condensed" panose="020B0502040204020203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0" name="Imagem 9" descr="Texto&#10;&#10;Descrição gerada automaticamente">
            <a:extLst>
              <a:ext uri="{FF2B5EF4-FFF2-40B4-BE49-F238E27FC236}">
                <a16:creationId xmlns:a16="http://schemas.microsoft.com/office/drawing/2014/main" id="{239C8407-CDB6-E846-B151-7203A4B639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98"/>
          <a:stretch/>
        </p:blipFill>
        <p:spPr>
          <a:xfrm>
            <a:off x="0" y="0"/>
            <a:ext cx="10691813" cy="5062114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51B1086-8960-6843-A87A-2485BBC9E3DB}"/>
              </a:ext>
            </a:extLst>
          </p:cNvPr>
          <p:cNvSpPr txBox="1"/>
          <p:nvPr/>
        </p:nvSpPr>
        <p:spPr>
          <a:xfrm>
            <a:off x="426769" y="9155187"/>
            <a:ext cx="10553627" cy="8670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dirty="0">
                <a:latin typeface="Bahnschrift Condensed" panose="020B0502040204020203" pitchFamily="34" charset="0"/>
                <a:ea typeface="Arial" panose="020B0604020202020204" pitchFamily="34" charset="0"/>
              </a:rPr>
              <a:t>Mesa de abertura </a:t>
            </a:r>
          </a:p>
          <a:p>
            <a:pPr algn="just">
              <a:lnSpc>
                <a:spcPct val="115000"/>
              </a:lnSpc>
            </a:pPr>
            <a:r>
              <a:rPr lang="pt-BR" dirty="0">
                <a:latin typeface="Bahnschrift Condensed" panose="020B0502040204020203" pitchFamily="34" charset="0"/>
                <a:ea typeface="Arial" panose="020B0604020202020204" pitchFamily="34" charset="0"/>
              </a:rPr>
              <a:t>18 de abril | 17h30-19h30 | Auditório Casa de Cultura Japonesa</a:t>
            </a:r>
            <a:endParaRPr lang="pt-BR" sz="1600" dirty="0">
              <a:latin typeface="Bahnschrift Condensed" panose="020B0502040204020203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dirty="0">
                <a:latin typeface="Bahnschrift Light SemiCondensed" panose="020B0502040204020203" pitchFamily="34" charset="0"/>
                <a:ea typeface="Arial" panose="020B0604020202020204" pitchFamily="34" charset="0"/>
              </a:rPr>
              <a:t>História pública e Historiografia nas redes </a:t>
            </a:r>
            <a:endParaRPr lang="pt-BR" sz="1600" dirty="0">
              <a:latin typeface="Bahnschrift Light SemiCondensed" panose="020B0502040204020203" pitchFamily="34" charset="0"/>
              <a:ea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Symbol" pitchFamily="2" charset="2"/>
              <a:buChar char="-"/>
            </a:pPr>
            <a:r>
              <a:rPr lang="pt-BR" dirty="0">
                <a:latin typeface="Bahnschrift SemiLight Condensed" panose="020B0502040204020203" pitchFamily="34" charset="0"/>
                <a:ea typeface="Arial" panose="020B0604020202020204" pitchFamily="34" charset="0"/>
              </a:rPr>
              <a:t>Ana Maria </a:t>
            </a:r>
            <a:r>
              <a:rPr lang="pt-BR" dirty="0" err="1">
                <a:latin typeface="Bahnschrift SemiLight Condensed" panose="020B0502040204020203" pitchFamily="34" charset="0"/>
                <a:ea typeface="Arial" panose="020B0604020202020204" pitchFamily="34" charset="0"/>
              </a:rPr>
              <a:t>Mauad</a:t>
            </a:r>
            <a:r>
              <a:rPr lang="pt-BR" dirty="0">
                <a:latin typeface="Bahnschrift SemiLight Condensed" panose="020B0502040204020203" pitchFamily="34" charset="0"/>
                <a:ea typeface="Arial" panose="020B0604020202020204" pitchFamily="34" charset="0"/>
              </a:rPr>
              <a:t> (UFF)</a:t>
            </a:r>
            <a:endParaRPr lang="pt-BR" sz="1600" dirty="0">
              <a:latin typeface="Bahnschrift SemiLight Condensed" panose="020B0502040204020203" pitchFamily="34" charset="0"/>
              <a:ea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Symbol" pitchFamily="2" charset="2"/>
              <a:buChar char="-"/>
            </a:pPr>
            <a:r>
              <a:rPr lang="pt-BR" dirty="0">
                <a:latin typeface="Bahnschrift SemiLight Condensed" panose="020B0502040204020203" pitchFamily="34" charset="0"/>
                <a:ea typeface="Arial" panose="020B0604020202020204" pitchFamily="34" charset="0"/>
              </a:rPr>
              <a:t>Miriam Hermeto (UFMG)</a:t>
            </a:r>
            <a:endParaRPr lang="pt-BR" sz="1600" dirty="0">
              <a:latin typeface="Bahnschrift SemiLight Condensed" panose="020B0502040204020203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dirty="0">
                <a:latin typeface="Bahnschrift SemiLight Condensed" panose="020B0502040204020203" pitchFamily="34" charset="0"/>
                <a:ea typeface="Arial" panose="020B0604020202020204" pitchFamily="34" charset="0"/>
              </a:rPr>
              <a:t>Coordenação: João Paulo Pimenta (DH-USP)</a:t>
            </a:r>
            <a:endParaRPr lang="pt-BR" sz="1600" dirty="0">
              <a:latin typeface="Bahnschrift SemiLight Condensed" panose="020B0502040204020203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b="1" dirty="0">
                <a:solidFill>
                  <a:srgbClr val="0563C1"/>
                </a:solidFill>
                <a:latin typeface="Bahnschrift SemiBold Condensed" panose="020B0502040204020203" pitchFamily="34" charset="0"/>
                <a:ea typeface="Arial" panose="020B0604020202020204" pitchFamily="34" charset="0"/>
                <a:hlinkClick r:id="rId4"/>
              </a:rPr>
              <a:t>https://www.eventbrite.com/e/mesa-de-abertura-historia-publica-e-historiografia-nas-redes-tickets-292523775487</a:t>
            </a:r>
            <a:r>
              <a:rPr lang="pt-BR" dirty="0">
                <a:latin typeface="Bahnschrift SemiLight Condensed" panose="020B0502040204020203" pitchFamily="34" charset="0"/>
                <a:ea typeface="Arial" panose="020B0604020202020204" pitchFamily="34" charset="0"/>
              </a:rPr>
              <a:t> </a:t>
            </a:r>
            <a:endParaRPr lang="pt-BR" sz="1600" dirty="0">
              <a:latin typeface="Bahnschrift SemiLight Condensed" panose="020B0502040204020203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dirty="0">
                <a:latin typeface="Bahnschrift SemiLight Condensed" panose="020B0502040204020203" pitchFamily="34" charset="0"/>
                <a:ea typeface="Arial" panose="020B0604020202020204" pitchFamily="34" charset="0"/>
              </a:rPr>
              <a:t> </a:t>
            </a:r>
            <a:endParaRPr lang="pt-BR" sz="1600" dirty="0">
              <a:latin typeface="Bahnschrift SemiLight Condensed" panose="020B0502040204020203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dirty="0">
                <a:latin typeface="Bahnschrift Condensed" panose="020B0502040204020203" pitchFamily="34" charset="0"/>
                <a:ea typeface="Arial" panose="020B0604020202020204" pitchFamily="34" charset="0"/>
              </a:rPr>
              <a:t>Mesa-redonda </a:t>
            </a:r>
          </a:p>
          <a:p>
            <a:pPr algn="just">
              <a:lnSpc>
                <a:spcPct val="115000"/>
              </a:lnSpc>
            </a:pPr>
            <a:r>
              <a:rPr lang="pt-BR" dirty="0">
                <a:latin typeface="Bahnschrift Condensed" panose="020B0502040204020203" pitchFamily="34" charset="0"/>
                <a:ea typeface="Arial" panose="020B0604020202020204" pitchFamily="34" charset="0"/>
              </a:rPr>
              <a:t>19 de abril | 17h30-19h30 | Auditório Casa de Cultura Japonesa</a:t>
            </a:r>
            <a:endParaRPr lang="pt-BR" sz="1600" dirty="0">
              <a:latin typeface="Bahnschrift Condensed" panose="020B0502040204020203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dirty="0">
                <a:latin typeface="Bahnschrift Light SemiCondensed" panose="020B0502040204020203" pitchFamily="34" charset="0"/>
                <a:ea typeface="Arial" panose="020B0604020202020204" pitchFamily="34" charset="0"/>
              </a:rPr>
              <a:t>Produção de conteúdo historiográfico nas redes: desafios e possibilidades</a:t>
            </a:r>
            <a:endParaRPr lang="pt-BR" sz="1600" dirty="0">
              <a:latin typeface="Bahnschrift Light SemiCondensed" panose="020B0502040204020203" pitchFamily="34" charset="0"/>
              <a:ea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Symbol" pitchFamily="2" charset="2"/>
              <a:buChar char="-"/>
            </a:pPr>
            <a:r>
              <a:rPr lang="pt-BR" dirty="0" err="1">
                <a:latin typeface="Bahnschrift SemiLight Condensed" panose="020B0502040204020203" pitchFamily="34" charset="0"/>
                <a:ea typeface="Arial" panose="020B0604020202020204" pitchFamily="34" charset="0"/>
              </a:rPr>
              <a:t>Icles</a:t>
            </a:r>
            <a:r>
              <a:rPr lang="pt-BR" dirty="0">
                <a:latin typeface="Bahnschrift SemiLight Condensed" panose="020B0502040204020203" pitchFamily="34" charset="0"/>
                <a:ea typeface="Arial" panose="020B0604020202020204" pitchFamily="34" charset="0"/>
              </a:rPr>
              <a:t> Rodrigues (</a:t>
            </a:r>
            <a:r>
              <a:rPr lang="pt-BR" dirty="0" err="1">
                <a:latin typeface="Bahnschrift SemiLight Condensed" panose="020B0502040204020203" pitchFamily="34" charset="0"/>
                <a:ea typeface="Arial" panose="020B0604020202020204" pitchFamily="34" charset="0"/>
              </a:rPr>
              <a:t>HistóriaFM</a:t>
            </a:r>
            <a:r>
              <a:rPr lang="pt-BR" dirty="0">
                <a:latin typeface="Bahnschrift SemiLight Condensed" panose="020B0502040204020203" pitchFamily="34" charset="0"/>
                <a:ea typeface="Arial" panose="020B0604020202020204" pitchFamily="34" charset="0"/>
              </a:rPr>
              <a:t> - Leitura </a:t>
            </a:r>
            <a:r>
              <a:rPr lang="pt-BR" dirty="0" err="1">
                <a:latin typeface="Bahnschrift SemiLight Condensed" panose="020B0502040204020203" pitchFamily="34" charset="0"/>
                <a:ea typeface="Arial" panose="020B0604020202020204" pitchFamily="34" charset="0"/>
              </a:rPr>
              <a:t>ObrigaHistória</a:t>
            </a:r>
            <a:r>
              <a:rPr lang="pt-BR" dirty="0">
                <a:latin typeface="Bahnschrift SemiLight Condensed" panose="020B0502040204020203" pitchFamily="34" charset="0"/>
                <a:ea typeface="Arial" panose="020B0604020202020204" pitchFamily="34" charset="0"/>
              </a:rPr>
              <a:t>)</a:t>
            </a:r>
            <a:endParaRPr lang="pt-BR" sz="1600" dirty="0">
              <a:latin typeface="Bahnschrift SemiLight Condensed" panose="020B0502040204020203" pitchFamily="34" charset="0"/>
              <a:ea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Symbol" pitchFamily="2" charset="2"/>
              <a:buChar char="-"/>
            </a:pPr>
            <a:r>
              <a:rPr lang="pt-BR" dirty="0">
                <a:latin typeface="Bahnschrift SemiLight Condensed" panose="020B0502040204020203" pitchFamily="34" charset="0"/>
                <a:ea typeface="Arial" panose="020B0604020202020204" pitchFamily="34" charset="0"/>
              </a:rPr>
              <a:t>Walter </a:t>
            </a:r>
            <a:r>
              <a:rPr lang="pt-BR" dirty="0" err="1">
                <a:latin typeface="Bahnschrift SemiLight Condensed" panose="020B0502040204020203" pitchFamily="34" charset="0"/>
                <a:ea typeface="Arial" panose="020B0604020202020204" pitchFamily="34" charset="0"/>
              </a:rPr>
              <a:t>Solla</a:t>
            </a:r>
            <a:r>
              <a:rPr lang="pt-BR" dirty="0">
                <a:latin typeface="Bahnschrift SemiLight Condensed" panose="020B0502040204020203" pitchFamily="34" charset="0"/>
                <a:ea typeface="Arial" panose="020B0604020202020204" pitchFamily="34" charset="0"/>
              </a:rPr>
              <a:t> (Se Liga Nesta História)</a:t>
            </a:r>
            <a:endParaRPr lang="pt-BR" sz="1600" dirty="0">
              <a:latin typeface="Bahnschrift SemiLight Condensed" panose="020B0502040204020203" pitchFamily="34" charset="0"/>
              <a:ea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Symbol" pitchFamily="2" charset="2"/>
              <a:buChar char="-"/>
            </a:pPr>
            <a:r>
              <a:rPr lang="pt-BR" dirty="0">
                <a:latin typeface="Bahnschrift SemiLight Condensed" panose="020B0502040204020203" pitchFamily="34" charset="0"/>
                <a:ea typeface="Arial" panose="020B0604020202020204" pitchFamily="34" charset="0"/>
              </a:rPr>
              <a:t>Gustavo </a:t>
            </a:r>
            <a:r>
              <a:rPr lang="pt-BR" dirty="0" err="1">
                <a:latin typeface="Bahnschrift SemiLight Condensed" panose="020B0502040204020203" pitchFamily="34" charset="0"/>
                <a:ea typeface="Arial" panose="020B0604020202020204" pitchFamily="34" charset="0"/>
              </a:rPr>
              <a:t>Gaiofato</a:t>
            </a:r>
            <a:r>
              <a:rPr lang="pt-BR" dirty="0">
                <a:latin typeface="Bahnschrift SemiLight Condensed" panose="020B0502040204020203" pitchFamily="34" charset="0"/>
                <a:ea typeface="Arial" panose="020B0604020202020204" pitchFamily="34" charset="0"/>
              </a:rPr>
              <a:t> (História Cabeluda)</a:t>
            </a:r>
            <a:endParaRPr lang="pt-BR" sz="1600" dirty="0">
              <a:latin typeface="Bahnschrift SemiLight Condensed" panose="020B0502040204020203" pitchFamily="34" charset="0"/>
              <a:ea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Symbol" pitchFamily="2" charset="2"/>
              <a:buChar char="-"/>
            </a:pPr>
            <a:r>
              <a:rPr lang="pt-BR" dirty="0">
                <a:latin typeface="Bahnschrift SemiLight Condensed" panose="020B0502040204020203" pitchFamily="34" charset="0"/>
                <a:ea typeface="Arial" panose="020B0604020202020204" pitchFamily="34" charset="0"/>
              </a:rPr>
              <a:t>Ana Paula Tavares (Café História)</a:t>
            </a:r>
            <a:endParaRPr lang="pt-BR" sz="1600" dirty="0">
              <a:latin typeface="Bahnschrift SemiLight Condensed" panose="020B0502040204020203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dirty="0">
                <a:latin typeface="Bahnschrift SemiLight Condensed" panose="020B0502040204020203" pitchFamily="34" charset="0"/>
                <a:ea typeface="Arial" panose="020B0604020202020204" pitchFamily="34" charset="0"/>
              </a:rPr>
              <a:t>Coordenação: Giulia Falcone e Brenda Okubo (Canal DH-USP)</a:t>
            </a:r>
            <a:endParaRPr lang="pt-BR" sz="1600" dirty="0">
              <a:latin typeface="Bahnschrift SemiLight Condensed" panose="020B0502040204020203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dirty="0">
                <a:solidFill>
                  <a:srgbClr val="1155CC"/>
                </a:solidFill>
                <a:latin typeface="Bahnschrift Condensed" panose="020B0502040204020203" pitchFamily="34" charset="0"/>
                <a:ea typeface="Arial" panose="020B0604020202020204" pitchFamily="34" charset="0"/>
                <a:hlinkClick r:id="rId5"/>
              </a:rPr>
              <a:t>https://www.eventbrite.com/e/mesa-2-producao-de-conteudo-historiografico-nas-redes-tickets-292530656067</a:t>
            </a:r>
            <a:r>
              <a:rPr lang="pt-BR" dirty="0">
                <a:latin typeface="Bahnschrift Condensed" panose="020B0502040204020203" pitchFamily="34" charset="0"/>
                <a:ea typeface="Arial" panose="020B0604020202020204" pitchFamily="34" charset="0"/>
              </a:rPr>
              <a:t> </a:t>
            </a:r>
            <a:endParaRPr lang="pt-BR" sz="1600" dirty="0">
              <a:latin typeface="Bahnschrift Condensed" panose="020B0502040204020203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dirty="0">
                <a:latin typeface="Bahnschrift SemiLight Condensed" panose="020B0502040204020203" pitchFamily="34" charset="0"/>
                <a:ea typeface="Arial" panose="020B0604020202020204" pitchFamily="34" charset="0"/>
              </a:rPr>
              <a:t> </a:t>
            </a:r>
            <a:endParaRPr lang="pt-BR" sz="1600" dirty="0">
              <a:latin typeface="Bahnschrift SemiLight Condensed" panose="020B0502040204020203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dirty="0">
                <a:latin typeface="Bahnschrift Condensed" panose="020B0502040204020203" pitchFamily="34" charset="0"/>
                <a:ea typeface="Arial" panose="020B0604020202020204" pitchFamily="34" charset="0"/>
              </a:rPr>
              <a:t>Mesa de encerramento </a:t>
            </a:r>
          </a:p>
          <a:p>
            <a:pPr algn="just">
              <a:lnSpc>
                <a:spcPct val="115000"/>
              </a:lnSpc>
            </a:pPr>
            <a:r>
              <a:rPr lang="pt-BR" dirty="0">
                <a:latin typeface="Bahnschrift Condensed" panose="020B0502040204020203" pitchFamily="34" charset="0"/>
                <a:ea typeface="Arial" panose="020B0604020202020204" pitchFamily="34" charset="0"/>
              </a:rPr>
              <a:t> 20 de abril | 17h30-19h30| Auditório Casa de Cultura Japonesa</a:t>
            </a:r>
            <a:endParaRPr lang="pt-BR" sz="1600" dirty="0">
              <a:latin typeface="Bahnschrift Condensed" panose="020B0502040204020203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dirty="0">
                <a:latin typeface="Bahnschrift Light SemiCondensed" panose="020B0502040204020203" pitchFamily="34" charset="0"/>
                <a:ea typeface="Arial" panose="020B0604020202020204" pitchFamily="34" charset="0"/>
              </a:rPr>
              <a:t>Experiências de divulgação historiográfica nas redes</a:t>
            </a:r>
            <a:endParaRPr lang="pt-BR" sz="1600" dirty="0">
              <a:latin typeface="Bahnschrift Light SemiCondensed" panose="020B0502040204020203" pitchFamily="34" charset="0"/>
              <a:ea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Symbol" pitchFamily="2" charset="2"/>
              <a:buChar char="-"/>
            </a:pPr>
            <a:r>
              <a:rPr lang="pt-BR" dirty="0">
                <a:latin typeface="Bahnschrift SemiLight Condensed" panose="020B0502040204020203" pitchFamily="34" charset="0"/>
                <a:ea typeface="Arial" panose="020B0604020202020204" pitchFamily="34" charset="0"/>
              </a:rPr>
              <a:t>Marcos Napolitano e Eduardo </a:t>
            </a:r>
            <a:r>
              <a:rPr lang="pt-BR" dirty="0" err="1">
                <a:latin typeface="Bahnschrift SemiLight Condensed" panose="020B0502040204020203" pitchFamily="34" charset="0"/>
                <a:ea typeface="Arial" panose="020B0604020202020204" pitchFamily="34" charset="0"/>
              </a:rPr>
              <a:t>Moretin</a:t>
            </a:r>
            <a:r>
              <a:rPr lang="pt-BR" dirty="0">
                <a:latin typeface="Bahnschrift SemiLight Condensed" panose="020B0502040204020203" pitchFamily="34" charset="0"/>
                <a:ea typeface="Arial" panose="020B0604020202020204" pitchFamily="34" charset="0"/>
              </a:rPr>
              <a:t> (LEPCOM-Laboratório de Novas Mídias, DH-FFLCH/CTR-ECA)</a:t>
            </a:r>
            <a:endParaRPr lang="pt-BR" sz="1600" dirty="0">
              <a:latin typeface="Bahnschrift SemiLight Condensed" panose="020B0502040204020203" pitchFamily="34" charset="0"/>
              <a:ea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Symbol" pitchFamily="2" charset="2"/>
              <a:buChar char="-"/>
            </a:pPr>
            <a:r>
              <a:rPr lang="pt-BR" dirty="0" err="1">
                <a:latin typeface="Bahnschrift SemiLight Condensed" panose="020B0502040204020203" pitchFamily="34" charset="0"/>
                <a:ea typeface="Arial" panose="020B0604020202020204" pitchFamily="34" charset="0"/>
              </a:rPr>
              <a:t>Julio</a:t>
            </a:r>
            <a:r>
              <a:rPr lang="pt-BR" dirty="0">
                <a:latin typeface="Bahnschrift SemiLight Condensed" panose="020B0502040204020203" pitchFamily="34" charset="0"/>
                <a:ea typeface="Arial" panose="020B0604020202020204" pitchFamily="34" charset="0"/>
              </a:rPr>
              <a:t> Pimentel (Revista de História, DH-USP)</a:t>
            </a:r>
            <a:endParaRPr lang="pt-BR" sz="1600" dirty="0">
              <a:latin typeface="Bahnschrift SemiLight Condensed" panose="020B0502040204020203" pitchFamily="34" charset="0"/>
              <a:ea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Symbol" pitchFamily="2" charset="2"/>
              <a:buChar char="-"/>
            </a:pPr>
            <a:r>
              <a:rPr lang="pt-BR" dirty="0">
                <a:latin typeface="Bahnschrift SemiLight Condensed" panose="020B0502040204020203" pitchFamily="34" charset="0"/>
                <a:ea typeface="Arial" panose="020B0604020202020204" pitchFamily="34" charset="0"/>
              </a:rPr>
              <a:t>Juliana Bastos Marques (UNIRIO)</a:t>
            </a:r>
            <a:endParaRPr lang="pt-BR" sz="1600" dirty="0">
              <a:latin typeface="Bahnschrift SemiLight Condensed" panose="020B0502040204020203" pitchFamily="34" charset="0"/>
              <a:ea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Symbol" pitchFamily="2" charset="2"/>
              <a:buChar char="-"/>
            </a:pPr>
            <a:r>
              <a:rPr lang="pt-BR" dirty="0" err="1">
                <a:latin typeface="Bahnschrift SemiLight Condensed" panose="020B0502040204020203" pitchFamily="34" charset="0"/>
                <a:ea typeface="Arial" panose="020B0604020202020204" pitchFamily="34" charset="0"/>
              </a:rPr>
              <a:t>Lindener</a:t>
            </a:r>
            <a:r>
              <a:rPr lang="pt-BR" dirty="0">
                <a:latin typeface="Bahnschrift SemiLight Condensed" panose="020B0502040204020203" pitchFamily="34" charset="0"/>
                <a:ea typeface="Arial" panose="020B0604020202020204" pitchFamily="34" charset="0"/>
              </a:rPr>
              <a:t> Pareto (PUCCAMP)</a:t>
            </a:r>
            <a:endParaRPr lang="pt-BR" sz="1600" dirty="0">
              <a:latin typeface="Bahnschrift SemiLight Condensed" panose="020B0502040204020203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dirty="0">
                <a:latin typeface="Bahnschrift SemiLight Condensed" panose="020B0502040204020203" pitchFamily="34" charset="0"/>
                <a:ea typeface="Arial" panose="020B0604020202020204" pitchFamily="34" charset="0"/>
              </a:rPr>
              <a:t>Coordenação: Marcos Napolitano (DH-USP)</a:t>
            </a:r>
            <a:endParaRPr lang="pt-BR" sz="1600" dirty="0">
              <a:latin typeface="Bahnschrift SemiLight Condensed" panose="020B0502040204020203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dirty="0">
                <a:solidFill>
                  <a:srgbClr val="0563C1"/>
                </a:solidFill>
                <a:latin typeface="Bahnschrift Condensed" panose="020B0502040204020203" pitchFamily="34" charset="0"/>
                <a:ea typeface="Arial" panose="020B0604020202020204" pitchFamily="34" charset="0"/>
                <a:hlinkClick r:id="rId6"/>
              </a:rPr>
              <a:t>https://www.eventbrite.com/e/mesa-3-experiencias-de-divulgacao-historiografica-nas-redes-tickets-292537025117</a:t>
            </a:r>
            <a:r>
              <a:rPr lang="pt-BR" dirty="0">
                <a:latin typeface="Bahnschrift Condensed" panose="020B0502040204020203" pitchFamily="34" charset="0"/>
                <a:ea typeface="Arial" panose="020B0604020202020204" pitchFamily="34" charset="0"/>
              </a:rPr>
              <a:t> </a:t>
            </a:r>
            <a:endParaRPr lang="pt-BR" sz="1600" dirty="0">
              <a:latin typeface="Bahnschrift Condensed" panose="020B0502040204020203" pitchFamily="34" charset="0"/>
              <a:ea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9D04389-3460-7746-9E7A-B826C7FC7569}"/>
              </a:ext>
            </a:extLst>
          </p:cNvPr>
          <p:cNvSpPr txBox="1"/>
          <p:nvPr/>
        </p:nvSpPr>
        <p:spPr>
          <a:xfrm>
            <a:off x="0" y="8030887"/>
            <a:ext cx="10691811" cy="775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dirty="0">
                <a:solidFill>
                  <a:schemeClr val="bg1"/>
                </a:solidFill>
                <a:latin typeface="Bahnschrift Condensed" panose="020B0502040204020203" pitchFamily="34" charset="0"/>
                <a:ea typeface="Arial" panose="020B0604020202020204" pitchFamily="34" charset="0"/>
              </a:rPr>
              <a:t>Mesas-redondas</a:t>
            </a:r>
            <a:r>
              <a:rPr lang="pt-BR" dirty="0">
                <a:solidFill>
                  <a:schemeClr val="bg1"/>
                </a:solidFill>
                <a:latin typeface="Bahnschrift SemiLight Condensed" panose="020B0502040204020203" pitchFamily="34" charset="0"/>
                <a:ea typeface="Arial" panose="020B0604020202020204" pitchFamily="34" charset="0"/>
              </a:rPr>
              <a:t>: ocorrerão de forma presencial no auditório da Casa de Cultura Japonesa</a:t>
            </a:r>
            <a:r>
              <a:rPr lang="pt-BR" sz="2000" dirty="0">
                <a:solidFill>
                  <a:schemeClr val="bg1"/>
                </a:solidFill>
                <a:latin typeface="Bahnschrift SemiLight Condensed" panose="020B0502040204020203" pitchFamily="34" charset="0"/>
                <a:ea typeface="Arial" panose="020B0604020202020204" pitchFamily="34" charset="0"/>
              </a:rPr>
              <a:t> (</a:t>
            </a:r>
            <a:r>
              <a:rPr lang="pt-BR" dirty="0">
                <a:solidFill>
                  <a:schemeClr val="bg1"/>
                </a:solidFill>
                <a:latin typeface="Bahnschrift SemiLight Condensed" panose="020B0502040204020203" pitchFamily="34" charset="0"/>
                <a:ea typeface="Arial" panose="020B0604020202020204" pitchFamily="34" charset="0"/>
              </a:rPr>
              <a:t>Av. Prof. Lineu Prestes, 159 - Butantã, São Paulo - SP)</a:t>
            </a:r>
            <a:r>
              <a:rPr lang="pt-BR" sz="2000" dirty="0">
                <a:solidFill>
                  <a:schemeClr val="bg1"/>
                </a:solidFill>
                <a:latin typeface="Bahnschrift SemiLight Condensed" panose="020B0502040204020203" pitchFamily="34" charset="0"/>
                <a:ea typeface="Arial" panose="020B0604020202020204" pitchFamily="34" charset="0"/>
              </a:rPr>
              <a:t> </a:t>
            </a:r>
            <a:r>
              <a:rPr lang="pt-BR" dirty="0">
                <a:solidFill>
                  <a:schemeClr val="bg1"/>
                </a:solidFill>
                <a:latin typeface="Bahnschrift SemiLight Condensed" panose="020B0502040204020203" pitchFamily="34" charset="0"/>
                <a:ea typeface="Arial" panose="020B0604020202020204" pitchFamily="34" charset="0"/>
              </a:rPr>
              <a:t>com transmissão ao vivo pelo Canal Oficial do DH. Acesso mediante inscrição prévia pelos links abaixo (60 vagas).</a:t>
            </a:r>
            <a:endParaRPr lang="pt-BR" sz="1600" dirty="0">
              <a:solidFill>
                <a:schemeClr val="bg1"/>
              </a:solidFill>
              <a:latin typeface="Bahnschrift SemiLight Condensed" panose="020B0502040204020203" pitchFamily="34" charset="0"/>
              <a:ea typeface="Arial" panose="020B0604020202020204" pitchFamily="34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773D40A8-21DE-3D43-808E-0BF4F995B7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20125"/>
          <a:stretch/>
        </p:blipFill>
        <p:spPr>
          <a:xfrm>
            <a:off x="0" y="18168524"/>
            <a:ext cx="10691813" cy="1174788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AFF0926B-D7F5-4D42-B7E8-81297E9C6185}"/>
              </a:ext>
            </a:extLst>
          </p:cNvPr>
          <p:cNvSpPr txBox="1"/>
          <p:nvPr/>
        </p:nvSpPr>
        <p:spPr>
          <a:xfrm>
            <a:off x="18598" y="18243245"/>
            <a:ext cx="10691812" cy="1025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dirty="0">
                <a:solidFill>
                  <a:schemeClr val="bg1"/>
                </a:solidFill>
                <a:latin typeface="Bahnschrift Condensed" panose="020B0502040204020203" pitchFamily="34" charset="0"/>
                <a:ea typeface="Arial" panose="020B0604020202020204" pitchFamily="34" charset="0"/>
              </a:rPr>
              <a:t>Seminários:  trocas de experiências e elaboração de propostas curriculares para o curso de graduação. Apresentação restrita a laboratórios do DH, alunos do curso de graduação e pós-graduação convidados pela Comissão Organizadora do evento. Para assistir ao seminário como ouvinte é necessário realizar inscrição prévia pelos links abaixo (60 vagas). </a:t>
            </a:r>
            <a:endParaRPr lang="pt-BR" sz="1600" dirty="0">
              <a:solidFill>
                <a:schemeClr val="bg1"/>
              </a:solidFill>
              <a:latin typeface="Bahnschrift Condensed" panose="020B0502040204020203" pitchFamily="34" charset="0"/>
              <a:ea typeface="Arial" panose="020B0604020202020204" pitchFamily="3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404593A-593F-0243-984A-10907E803515}"/>
              </a:ext>
            </a:extLst>
          </p:cNvPr>
          <p:cNvSpPr txBox="1"/>
          <p:nvPr/>
        </p:nvSpPr>
        <p:spPr>
          <a:xfrm>
            <a:off x="426769" y="19684804"/>
            <a:ext cx="9306512" cy="10935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dirty="0">
                <a:latin typeface="Bahnschrift Condensed" panose="020B0502040204020203" pitchFamily="34" charset="0"/>
                <a:ea typeface="Arial" panose="020B0604020202020204" pitchFamily="34" charset="0"/>
              </a:rPr>
              <a:t>Sessão 1 </a:t>
            </a:r>
          </a:p>
          <a:p>
            <a:pPr algn="just">
              <a:lnSpc>
                <a:spcPct val="115000"/>
              </a:lnSpc>
            </a:pPr>
            <a:r>
              <a:rPr lang="pt-BR" dirty="0">
                <a:latin typeface="Bahnschrift Condensed" panose="020B0502040204020203" pitchFamily="34" charset="0"/>
                <a:ea typeface="Arial" panose="020B0604020202020204" pitchFamily="34" charset="0"/>
              </a:rPr>
              <a:t>19 de abril | 14h00-17h00 | Auditório Casa de Cultura Japonesa</a:t>
            </a:r>
            <a:endParaRPr lang="pt-BR" sz="1600" dirty="0">
              <a:latin typeface="Bahnschrift Condensed" panose="020B0502040204020203" pitchFamily="34" charset="0"/>
              <a:ea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Symbol" pitchFamily="2" charset="2"/>
              <a:buChar char="-"/>
            </a:pPr>
            <a:r>
              <a:rPr lang="pt-BR" dirty="0">
                <a:latin typeface="Bahnschrift SemiLight Condensed" panose="020B0502040204020203" pitchFamily="34" charset="0"/>
                <a:ea typeface="Arial" panose="020B0604020202020204" pitchFamily="34" charset="0"/>
              </a:rPr>
              <a:t>Hélio Elias </a:t>
            </a:r>
            <a:r>
              <a:rPr lang="pt-BR" dirty="0" err="1">
                <a:latin typeface="Bahnschrift SemiLight Condensed" panose="020B0502040204020203" pitchFamily="34" charset="0"/>
                <a:ea typeface="Arial" panose="020B0604020202020204" pitchFamily="34" charset="0"/>
              </a:rPr>
              <a:t>Jaber</a:t>
            </a:r>
            <a:r>
              <a:rPr lang="pt-BR" dirty="0">
                <a:latin typeface="Bahnschrift SemiLight Condensed" panose="020B0502040204020203" pitchFamily="34" charset="0"/>
                <a:ea typeface="Arial" panose="020B0604020202020204" pitchFamily="34" charset="0"/>
              </a:rPr>
              <a:t> Filho (História Social, FFLCH-USP) - Inteligência artificial e paleografia: ensinando uma máquina a transcrever fontes portuguesas da Idade Moderna</a:t>
            </a:r>
            <a:endParaRPr lang="pt-BR" sz="1600" dirty="0">
              <a:latin typeface="Bahnschrift SemiLight Condensed" panose="020B0502040204020203" pitchFamily="34" charset="0"/>
              <a:ea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Symbol" pitchFamily="2" charset="2"/>
              <a:buChar char="-"/>
            </a:pPr>
            <a:r>
              <a:rPr lang="pt-BR" dirty="0">
                <a:latin typeface="Bahnschrift SemiLight Condensed" panose="020B0502040204020203" pitchFamily="34" charset="0"/>
                <a:ea typeface="Arial" panose="020B0604020202020204" pitchFamily="34" charset="0"/>
              </a:rPr>
              <a:t>Júlio Cesar Magalhães de Oliveira (DH-USP) - A História Antiga a partir de baixo: experiências de um blog e das redes sociais de um grupo de pesquisas</a:t>
            </a:r>
            <a:endParaRPr lang="pt-BR" sz="1600" dirty="0">
              <a:latin typeface="Bahnschrift SemiLight Condensed" panose="020B0502040204020203" pitchFamily="34" charset="0"/>
              <a:ea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Symbol" pitchFamily="2" charset="2"/>
              <a:buChar char="-"/>
            </a:pPr>
            <a:r>
              <a:rPr lang="pt-BR" dirty="0">
                <a:latin typeface="Bahnschrift SemiLight Condensed" panose="020B0502040204020203" pitchFamily="34" charset="0"/>
                <a:ea typeface="Arial" panose="020B0604020202020204" pitchFamily="34" charset="0"/>
              </a:rPr>
              <a:t>Rafael de Souza - A Força dos Laços: A Análise de Redes  como Metodologia Aplicada a História</a:t>
            </a:r>
            <a:endParaRPr lang="pt-BR" sz="1600" dirty="0">
              <a:latin typeface="Bahnschrift SemiLight Condensed" panose="020B0502040204020203" pitchFamily="34" charset="0"/>
              <a:ea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Symbol" pitchFamily="2" charset="2"/>
              <a:buChar char="-"/>
            </a:pPr>
            <a:r>
              <a:rPr lang="pt-BR" dirty="0">
                <a:latin typeface="Bahnschrift SemiLight Condensed" panose="020B0502040204020203" pitchFamily="34" charset="0"/>
                <a:ea typeface="Arial" panose="020B0604020202020204" pitchFamily="34" charset="0"/>
              </a:rPr>
              <a:t>Thiago Ribeiro (LEME) - Guia Medieval - uma nova maneira de explorar conteúdos relativos à Idade Média produzidos por pesquisadores latino-americanos</a:t>
            </a:r>
            <a:endParaRPr lang="pt-BR" sz="1600" dirty="0">
              <a:latin typeface="Bahnschrift SemiLight Condensed" panose="020B0502040204020203" pitchFamily="34" charset="0"/>
              <a:ea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Symbol" pitchFamily="2" charset="2"/>
              <a:buChar char="-"/>
            </a:pPr>
            <a:r>
              <a:rPr lang="pt-BR" dirty="0">
                <a:latin typeface="Bahnschrift SemiLight Condensed" panose="020B0502040204020203" pitchFamily="34" charset="0"/>
                <a:ea typeface="Arial" panose="020B0604020202020204" pitchFamily="34" charset="0"/>
              </a:rPr>
              <a:t>Sarah Azevedo (LEIR-MA / Messalinas) - A atuação do LEIR-MA (Laboratório de Estudos sobre o Império Romano e Mediterrâneo Antigo da USP) e do Messalinas (Grupo de Estudos sobre Gênero e Sexualidade na Antiguidade) na divulgação de conteúdo da História Antiga na internet</a:t>
            </a:r>
            <a:endParaRPr lang="pt-BR" sz="1600" dirty="0">
              <a:latin typeface="Bahnschrift SemiLight Condensed" panose="020B0502040204020203" pitchFamily="34" charset="0"/>
              <a:ea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Symbol" pitchFamily="2" charset="2"/>
              <a:buChar char="-"/>
            </a:pPr>
            <a:r>
              <a:rPr lang="pt-BR" dirty="0">
                <a:latin typeface="Bahnschrift SemiLight Condensed" panose="020B0502040204020203" pitchFamily="34" charset="0"/>
                <a:ea typeface="Arial" panose="020B0604020202020204" pitchFamily="34" charset="0"/>
              </a:rPr>
              <a:t>Gabriela Pellegrino (TRACS – </a:t>
            </a:r>
            <a:r>
              <a:rPr lang="pt-BR" dirty="0" err="1">
                <a:latin typeface="Bahnschrift SemiLight Condensed" panose="020B0502040204020203" pitchFamily="34" charset="0"/>
                <a:ea typeface="Arial" panose="020B0604020202020204" pitchFamily="34" charset="0"/>
              </a:rPr>
              <a:t>Transatlantic</a:t>
            </a:r>
            <a:r>
              <a:rPr lang="pt-BR" dirty="0">
                <a:latin typeface="Bahnschrift SemiLight Condensed" panose="020B0502040204020203" pitchFamily="34" charset="0"/>
                <a:ea typeface="Arial" panose="020B0604020202020204" pitchFamily="34" charset="0"/>
              </a:rPr>
              <a:t> </a:t>
            </a:r>
            <a:r>
              <a:rPr lang="pt-BR" dirty="0" err="1">
                <a:latin typeface="Bahnschrift SemiLight Condensed" panose="020B0502040204020203" pitchFamily="34" charset="0"/>
                <a:ea typeface="Arial" panose="020B0604020202020204" pitchFamily="34" charset="0"/>
              </a:rPr>
              <a:t>Cultures</a:t>
            </a:r>
            <a:r>
              <a:rPr lang="pt-BR" dirty="0">
                <a:latin typeface="Bahnschrift SemiLight Condensed" panose="020B0502040204020203" pitchFamily="34" charset="0"/>
                <a:ea typeface="Arial" panose="020B0604020202020204" pitchFamily="34" charset="0"/>
              </a:rPr>
              <a:t> – Plataforma Digital de História Cultural Transatlântica</a:t>
            </a:r>
            <a:endParaRPr lang="pt-BR" sz="1600" dirty="0">
              <a:latin typeface="Bahnschrift SemiLight Condensed" panose="020B0502040204020203" pitchFamily="34" charset="0"/>
              <a:ea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Symbol" pitchFamily="2" charset="2"/>
              <a:buChar char="-"/>
            </a:pPr>
            <a:r>
              <a:rPr lang="pt-BR" dirty="0" err="1">
                <a:latin typeface="Bahnschrift SemiLight Condensed" panose="020B0502040204020203" pitchFamily="34" charset="0"/>
                <a:ea typeface="Arial" panose="020B0604020202020204" pitchFamily="34" charset="0"/>
              </a:rPr>
              <a:t>Antonia</a:t>
            </a:r>
            <a:r>
              <a:rPr lang="pt-BR" dirty="0">
                <a:latin typeface="Bahnschrift SemiLight Condensed" panose="020B0502040204020203" pitchFamily="34" charset="0"/>
                <a:ea typeface="Arial" panose="020B0604020202020204" pitchFamily="34" charset="0"/>
              </a:rPr>
              <a:t> Terra (LEMAD – Laboratório de Ensino e Material Didático) – Acervo digital de livros didáticos e kits didáticos</a:t>
            </a:r>
            <a:endParaRPr lang="pt-BR" sz="1600" dirty="0">
              <a:latin typeface="Bahnschrift SemiLight Condensed" panose="020B0502040204020203" pitchFamily="34" charset="0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</a:pPr>
            <a:r>
              <a:rPr lang="pt-BR" dirty="0">
                <a:latin typeface="Bahnschrift SemiLight Condensed" panose="020B0502040204020203" pitchFamily="34" charset="0"/>
                <a:ea typeface="Arial" panose="020B0604020202020204" pitchFamily="34" charset="0"/>
              </a:rPr>
              <a:t>Coordenação: Sarah Azevedo e Brenda Okubo (Canal DH-USP)</a:t>
            </a:r>
            <a:endParaRPr lang="pt-BR" sz="1600" dirty="0">
              <a:latin typeface="Bahnschrift SemiLight Condensed" panose="020B0502040204020203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dirty="0">
                <a:solidFill>
                  <a:srgbClr val="0563C1"/>
                </a:solidFill>
                <a:latin typeface="Bahnschrift Condensed" panose="020B0502040204020203" pitchFamily="34" charset="0"/>
                <a:ea typeface="Arial" panose="020B0604020202020204" pitchFamily="34" charset="0"/>
                <a:hlinkClick r:id="rId7"/>
              </a:rPr>
              <a:t>https://www.eventbrite.com/e/seminario-sessao-1-historia-nas-redes-digitais-tickets-292356103977</a:t>
            </a:r>
            <a:r>
              <a:rPr lang="pt-BR" dirty="0">
                <a:latin typeface="Bahnschrift Condensed" panose="020B0502040204020203" pitchFamily="34" charset="0"/>
                <a:ea typeface="Arial" panose="020B0604020202020204" pitchFamily="34" charset="0"/>
              </a:rPr>
              <a:t> </a:t>
            </a:r>
            <a:endParaRPr lang="pt-BR" sz="1600" dirty="0">
              <a:latin typeface="Bahnschrift Condensed" panose="020B0502040204020203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dirty="0">
                <a:latin typeface="Bahnschrift SemiLight Condensed" panose="020B0502040204020203" pitchFamily="34" charset="0"/>
                <a:ea typeface="Arial" panose="020B0604020202020204" pitchFamily="34" charset="0"/>
              </a:rPr>
              <a:t> </a:t>
            </a:r>
            <a:endParaRPr lang="pt-BR" sz="1600" dirty="0">
              <a:latin typeface="Bahnschrift SemiLight Condensed" panose="020B0502040204020203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dirty="0">
                <a:latin typeface="Bahnschrift Condensed" panose="020B0502040204020203" pitchFamily="34" charset="0"/>
                <a:ea typeface="Arial" panose="020B0604020202020204" pitchFamily="34" charset="0"/>
              </a:rPr>
              <a:t>Sessão 2 </a:t>
            </a:r>
          </a:p>
          <a:p>
            <a:pPr algn="just">
              <a:lnSpc>
                <a:spcPct val="115000"/>
              </a:lnSpc>
            </a:pPr>
            <a:r>
              <a:rPr lang="pt-BR" dirty="0">
                <a:latin typeface="Bahnschrift Condensed" panose="020B0502040204020203" pitchFamily="34" charset="0"/>
                <a:ea typeface="Arial" panose="020B0604020202020204" pitchFamily="34" charset="0"/>
              </a:rPr>
              <a:t> 20 de abril | 14h00-17h00 | Auditório Casa de Cultura Japonesa</a:t>
            </a:r>
            <a:endParaRPr lang="pt-BR" sz="1600" dirty="0">
              <a:latin typeface="Bahnschrift Condensed" panose="020B0502040204020203" pitchFamily="34" charset="0"/>
              <a:ea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Symbol" pitchFamily="2" charset="2"/>
              <a:buChar char="-"/>
            </a:pPr>
            <a:r>
              <a:rPr lang="pt-BR" dirty="0" err="1">
                <a:solidFill>
                  <a:srgbClr val="222222"/>
                </a:solidFill>
                <a:highlight>
                  <a:srgbClr val="FFFFFF"/>
                </a:highlight>
                <a:latin typeface="Bahnschrift SemiLight Condensed" panose="020B0502040204020203" pitchFamily="34" charset="0"/>
              </a:rPr>
              <a:t>Rudyard</a:t>
            </a:r>
            <a:r>
              <a:rPr lang="pt-BR" dirty="0">
                <a:solidFill>
                  <a:srgbClr val="222222"/>
                </a:solidFill>
                <a:highlight>
                  <a:srgbClr val="FFFFFF"/>
                </a:highlight>
                <a:latin typeface="Bahnschrift SemiLight Condensed" panose="020B0502040204020203" pitchFamily="34" charset="0"/>
              </a:rPr>
              <a:t> Rezende Vera (LEME): Podcast Estudos Medievais: Laboratório de Estudos Medievais (LEME) / Canal do YouTube do Laboratório de Estudos Medievais (LEME)</a:t>
            </a:r>
            <a:endParaRPr lang="pt-BR" sz="2000" dirty="0">
              <a:solidFill>
                <a:srgbClr val="434343"/>
              </a:solidFill>
              <a:latin typeface="Bahnschrift SemiLight Condensed" panose="020B0502040204020203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Symbol" pitchFamily="2" charset="2"/>
              <a:buChar char="-"/>
            </a:pPr>
            <a:r>
              <a:rPr lang="pt-BR" dirty="0">
                <a:solidFill>
                  <a:srgbClr val="222222"/>
                </a:solidFill>
                <a:highlight>
                  <a:srgbClr val="FFFFFF"/>
                </a:highlight>
                <a:latin typeface="Bahnschrift SemiLight Condensed" panose="020B0502040204020203" pitchFamily="34" charset="0"/>
              </a:rPr>
              <a:t>Robson </a:t>
            </a:r>
            <a:r>
              <a:rPr lang="pt-BR" dirty="0" err="1">
                <a:solidFill>
                  <a:srgbClr val="222222"/>
                </a:solidFill>
                <a:highlight>
                  <a:srgbClr val="FFFFFF"/>
                </a:highlight>
                <a:latin typeface="Bahnschrift SemiLight Condensed" panose="020B0502040204020203" pitchFamily="34" charset="0"/>
              </a:rPr>
              <a:t>Bello</a:t>
            </a:r>
            <a:r>
              <a:rPr lang="pt-BR" dirty="0">
                <a:solidFill>
                  <a:srgbClr val="222222"/>
                </a:solidFill>
                <a:highlight>
                  <a:srgbClr val="FFFFFF"/>
                </a:highlight>
                <a:latin typeface="Bahnschrift SemiLight Condensed" panose="020B0502040204020203" pitchFamily="34" charset="0"/>
              </a:rPr>
              <a:t>: Representação da História em videogames: desafios para a pesquisa</a:t>
            </a:r>
            <a:endParaRPr lang="pt-BR" sz="2000" dirty="0">
              <a:solidFill>
                <a:srgbClr val="434343"/>
              </a:solidFill>
              <a:latin typeface="Bahnschrift SemiLight Condensed" panose="020B0502040204020203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Symbol" pitchFamily="2" charset="2"/>
              <a:buChar char="-"/>
            </a:pPr>
            <a:r>
              <a:rPr lang="pt-BR" dirty="0">
                <a:solidFill>
                  <a:srgbClr val="222222"/>
                </a:solidFill>
                <a:highlight>
                  <a:srgbClr val="FFFFFF"/>
                </a:highlight>
                <a:latin typeface="Bahnschrift SemiLight Condensed" panose="020B0502040204020203" pitchFamily="34" charset="0"/>
              </a:rPr>
              <a:t>Juliana Magalhães dos Santos (MAE/USP)</a:t>
            </a:r>
            <a:endParaRPr lang="pt-BR" sz="2000" dirty="0">
              <a:solidFill>
                <a:srgbClr val="434343"/>
              </a:solidFill>
              <a:latin typeface="Bahnschrift SemiLight Condensed" panose="020B0502040204020203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Symbol" pitchFamily="2" charset="2"/>
              <a:buChar char="-"/>
            </a:pPr>
            <a:r>
              <a:rPr lang="pt-BR" dirty="0">
                <a:solidFill>
                  <a:srgbClr val="222222"/>
                </a:solidFill>
                <a:highlight>
                  <a:srgbClr val="FFFFFF"/>
                </a:highlight>
                <a:latin typeface="Bahnschrift SemiLight Condensed" panose="020B0502040204020203" pitchFamily="34" charset="0"/>
              </a:rPr>
              <a:t>Maria Luiza Tucci Carneiro (LEER-Laboratório de Estudos sobre </a:t>
            </a:r>
            <a:r>
              <a:rPr lang="pt-BR" dirty="0" err="1">
                <a:solidFill>
                  <a:srgbClr val="222222"/>
                </a:solidFill>
                <a:highlight>
                  <a:srgbClr val="FFFFFF"/>
                </a:highlight>
                <a:latin typeface="Bahnschrift SemiLight Condensed" panose="020B0502040204020203" pitchFamily="34" charset="0"/>
              </a:rPr>
              <a:t>Etnicidade</a:t>
            </a:r>
            <a:r>
              <a:rPr lang="pt-BR" dirty="0">
                <a:solidFill>
                  <a:srgbClr val="222222"/>
                </a:solidFill>
                <a:highlight>
                  <a:srgbClr val="FFFFFF"/>
                </a:highlight>
                <a:latin typeface="Bahnschrift SemiLight Condensed" panose="020B0502040204020203" pitchFamily="34" charset="0"/>
              </a:rPr>
              <a:t> e Racismo/ARQSHOAH) – Acervos Digitais do Holocausto</a:t>
            </a:r>
            <a:endParaRPr lang="pt-BR" sz="2000" dirty="0">
              <a:solidFill>
                <a:srgbClr val="434343"/>
              </a:solidFill>
              <a:latin typeface="Bahnschrift SemiLight Condensed" panose="020B0502040204020203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Symbol" pitchFamily="2" charset="2"/>
              <a:buChar char="-"/>
            </a:pPr>
            <a:r>
              <a:rPr lang="pt-BR" dirty="0">
                <a:solidFill>
                  <a:srgbClr val="222222"/>
                </a:solidFill>
                <a:highlight>
                  <a:srgbClr val="FFFFFF"/>
                </a:highlight>
                <a:latin typeface="Bahnschrift SemiLight Condensed" panose="020B0502040204020203" pitchFamily="34" charset="0"/>
              </a:rPr>
              <a:t>Eduardo Natalino, Isabel Cristina Inácio, </a:t>
            </a:r>
            <a:r>
              <a:rPr lang="pt-BR" dirty="0" err="1">
                <a:solidFill>
                  <a:srgbClr val="222222"/>
                </a:solidFill>
                <a:highlight>
                  <a:srgbClr val="FFFFFF"/>
                </a:highlight>
                <a:latin typeface="Bahnschrift SemiLight Condensed" panose="020B0502040204020203" pitchFamily="34" charset="0"/>
              </a:rPr>
              <a:t>Monyque</a:t>
            </a:r>
            <a:r>
              <a:rPr lang="pt-BR" dirty="0">
                <a:solidFill>
                  <a:srgbClr val="222222"/>
                </a:solidFill>
                <a:highlight>
                  <a:srgbClr val="FFFFFF"/>
                </a:highlight>
                <a:latin typeface="Bahnschrift SemiLight Condensed" panose="020B0502040204020203" pitchFamily="34" charset="0"/>
              </a:rPr>
              <a:t> Ferreira Brandão  (CEMA – Centro de Estudos Mesoamericanos e Andinos): Acervo digital de História Mesoamericana e Andina </a:t>
            </a:r>
            <a:endParaRPr lang="pt-BR" sz="2000" dirty="0">
              <a:solidFill>
                <a:srgbClr val="434343"/>
              </a:solidFill>
              <a:latin typeface="Bahnschrift SemiLight Condensed" panose="020B0502040204020203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Symbol" pitchFamily="2" charset="2"/>
              <a:buChar char="-"/>
            </a:pPr>
            <a:r>
              <a:rPr lang="pt-BR" dirty="0">
                <a:solidFill>
                  <a:srgbClr val="222222"/>
                </a:solidFill>
                <a:latin typeface="Bahnschrift SemiLight Condensed" panose="020B0502040204020203" pitchFamily="34" charset="0"/>
              </a:rPr>
              <a:t>Iris </a:t>
            </a:r>
            <a:r>
              <a:rPr lang="pt-BR" dirty="0" err="1">
                <a:solidFill>
                  <a:srgbClr val="222222"/>
                </a:solidFill>
                <a:latin typeface="Bahnschrift SemiLight Condensed" panose="020B0502040204020203" pitchFamily="34" charset="0"/>
              </a:rPr>
              <a:t>Kantor</a:t>
            </a:r>
            <a:r>
              <a:rPr lang="pt-BR" dirty="0">
                <a:solidFill>
                  <a:srgbClr val="222222"/>
                </a:solidFill>
                <a:latin typeface="Bahnschrift SemiLight Condensed" panose="020B0502040204020203" pitchFamily="34" charset="0"/>
              </a:rPr>
              <a:t>, 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Bahnschrift SemiLight Condensed" panose="020B0502040204020203" pitchFamily="34" charset="0"/>
              </a:rPr>
              <a:t>Milena Natividade Cruz, Patrícia Aranha (LECH – Laboratório de Estudos de Cartografia Histórica): Base de dados do </a:t>
            </a:r>
            <a:r>
              <a:rPr lang="pt-BR" dirty="0">
                <a:solidFill>
                  <a:srgbClr val="222222"/>
                </a:solidFill>
                <a:latin typeface="Bahnschrift SemiLight Condensed" panose="020B0502040204020203" pitchFamily="34" charset="0"/>
              </a:rPr>
              <a:t>LECH/Mapas Digitais interativos da Amazônia </a:t>
            </a:r>
            <a:endParaRPr lang="pt-BR" sz="2000" dirty="0">
              <a:solidFill>
                <a:srgbClr val="434343"/>
              </a:solidFill>
              <a:latin typeface="Bahnschrift SemiLight Condensed" panose="020B0502040204020203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Symbol" pitchFamily="2" charset="2"/>
              <a:buChar char="-"/>
            </a:pPr>
            <a:r>
              <a:rPr lang="pt-BR" dirty="0">
                <a:solidFill>
                  <a:srgbClr val="222222"/>
                </a:solidFill>
                <a:highlight>
                  <a:srgbClr val="FFFFFF"/>
                </a:highlight>
                <a:latin typeface="Bahnschrift SemiLight Condensed" panose="020B0502040204020203" pitchFamily="34" charset="0"/>
              </a:rPr>
              <a:t>Viviane Aguiar, Laura </a:t>
            </a:r>
            <a:r>
              <a:rPr lang="pt-BR" dirty="0" err="1">
                <a:solidFill>
                  <a:srgbClr val="222222"/>
                </a:solidFill>
                <a:highlight>
                  <a:srgbClr val="FFFFFF"/>
                </a:highlight>
                <a:latin typeface="Bahnschrift SemiLight Condensed" panose="020B0502040204020203" pitchFamily="34" charset="0"/>
              </a:rPr>
              <a:t>Stocco</a:t>
            </a:r>
            <a:r>
              <a:rPr lang="pt-BR" dirty="0">
                <a:solidFill>
                  <a:srgbClr val="222222"/>
                </a:solidFill>
                <a:highlight>
                  <a:srgbClr val="FFFFFF"/>
                </a:highlight>
                <a:latin typeface="Bahnschrift SemiLight Condensed" panose="020B0502040204020203" pitchFamily="34" charset="0"/>
              </a:rPr>
              <a:t> e Maria Eugênia Gomes (GEMA- Grupo de Estudos Espaço Doméstico e Materialidades): Repertório Histórico Ilustrado de Equipamentos e Ferramentas de Cozinha </a:t>
            </a:r>
            <a:endParaRPr lang="pt-BR" sz="2000" dirty="0">
              <a:solidFill>
                <a:srgbClr val="434343"/>
              </a:solidFill>
              <a:highlight>
                <a:srgbClr val="FFFFFF"/>
              </a:highlight>
              <a:latin typeface="Bahnschrift SemiLight Condensed" panose="020B0502040204020203" pitchFamily="34" charset="0"/>
            </a:endParaRPr>
          </a:p>
          <a:p>
            <a:pPr lvl="0" algn="just">
              <a:lnSpc>
                <a:spcPct val="115000"/>
              </a:lnSpc>
            </a:pPr>
            <a:r>
              <a:rPr lang="pt-BR" dirty="0">
                <a:latin typeface="Bahnschrift SemiLight Condensed" panose="020B0502040204020203" pitchFamily="34" charset="0"/>
                <a:ea typeface="Arial" panose="020B0604020202020204" pitchFamily="34" charset="0"/>
              </a:rPr>
              <a:t>Coordenação: Marcos Napolitano e Davi </a:t>
            </a:r>
            <a:r>
              <a:rPr lang="pt-BR" dirty="0" err="1">
                <a:latin typeface="Bahnschrift SemiLight Condensed" panose="020B0502040204020203" pitchFamily="34" charset="0"/>
                <a:ea typeface="Arial" panose="020B0604020202020204" pitchFamily="34" charset="0"/>
              </a:rPr>
              <a:t>Perides</a:t>
            </a:r>
            <a:r>
              <a:rPr lang="pt-BR" dirty="0">
                <a:latin typeface="Bahnschrift SemiLight Condensed" panose="020B0502040204020203" pitchFamily="34" charset="0"/>
                <a:ea typeface="Arial" panose="020B0604020202020204" pitchFamily="34" charset="0"/>
              </a:rPr>
              <a:t> (Canal DH-USP)</a:t>
            </a:r>
            <a:endParaRPr lang="pt-BR" sz="1600" dirty="0">
              <a:latin typeface="Bahnschrift SemiLight Condensed" panose="020B0502040204020203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pt-BR" dirty="0">
                <a:solidFill>
                  <a:srgbClr val="0563C1"/>
                </a:solidFill>
                <a:latin typeface="Bahnschrift Condensed" panose="020B0502040204020203" pitchFamily="34" charset="0"/>
                <a:ea typeface="Arial" panose="020B0604020202020204" pitchFamily="34" charset="0"/>
                <a:hlinkClick r:id="rId8"/>
              </a:rPr>
              <a:t>https://www.eventbrite.com/e/seminario-sessao-2-historia-nas-redes-digitais-tickets-292361720777</a:t>
            </a:r>
            <a:endParaRPr lang="pt-BR" sz="1600" dirty="0">
              <a:latin typeface="Bahnschrift Condensed" panose="020B0502040204020203" pitchFamily="34" charset="0"/>
              <a:ea typeface="Arial" panose="020B0604020202020204" pitchFamily="34" charset="0"/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742A707A-0A04-B04A-B9DF-E9EF64AAEE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20125"/>
          <a:stretch/>
        </p:blipFill>
        <p:spPr>
          <a:xfrm>
            <a:off x="0" y="30620555"/>
            <a:ext cx="10691813" cy="1025345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EED67D1E-A724-D149-8079-7D073657A18A}"/>
              </a:ext>
            </a:extLst>
          </p:cNvPr>
          <p:cNvSpPr txBox="1"/>
          <p:nvPr/>
        </p:nvSpPr>
        <p:spPr>
          <a:xfrm>
            <a:off x="28452" y="30753566"/>
            <a:ext cx="10691813" cy="1025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dirty="0">
                <a:solidFill>
                  <a:schemeClr val="bg1"/>
                </a:solidFill>
                <a:effectLst/>
                <a:latin typeface="Bahnschrift Condensed" panose="020B0502040204020203" pitchFamily="34" charset="0"/>
                <a:ea typeface="Arial" panose="020B0604020202020204" pitchFamily="34" charset="0"/>
              </a:rPr>
              <a:t>Workshops: workshops temáticos para alunos de graduação e pós que queiram se iniciar na produção historiográfica para meios digitais. Vagas limitadas a 15 participantes por workshop. Atenção: a inscrição é válida apenas para o workshop selecionado. </a:t>
            </a:r>
          </a:p>
          <a:p>
            <a:pPr algn="just">
              <a:lnSpc>
                <a:spcPct val="115000"/>
              </a:lnSpc>
            </a:pPr>
            <a:r>
              <a:rPr lang="pt-BR" dirty="0">
                <a:solidFill>
                  <a:schemeClr val="bg1"/>
                </a:solidFill>
                <a:effectLst/>
                <a:latin typeface="Bahnschrift Condensed" panose="020B0502040204020203" pitchFamily="34" charset="0"/>
                <a:ea typeface="Arial" panose="020B0604020202020204" pitchFamily="34" charset="0"/>
              </a:rPr>
              <a:t> 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B24251CE-7968-0941-BA4C-7DB8BD3363A8}"/>
              </a:ext>
            </a:extLst>
          </p:cNvPr>
          <p:cNvSpPr txBox="1"/>
          <p:nvPr/>
        </p:nvSpPr>
        <p:spPr>
          <a:xfrm>
            <a:off x="436930" y="32196454"/>
            <a:ext cx="9956138" cy="7077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1800" dirty="0">
                <a:effectLst/>
                <a:latin typeface="Bahnschrift Condensed" panose="020B0502040204020203" pitchFamily="34" charset="0"/>
                <a:ea typeface="Arial" panose="020B0604020202020204" pitchFamily="34" charset="0"/>
              </a:rPr>
              <a:t>Workshop 1- Técnicas de comunicação em vídeo </a:t>
            </a:r>
          </a:p>
          <a:p>
            <a:pPr algn="just">
              <a:lnSpc>
                <a:spcPct val="115000"/>
              </a:lnSpc>
            </a:pPr>
            <a:r>
              <a:rPr lang="pt-BR" sz="1800" dirty="0">
                <a:effectLst/>
                <a:latin typeface="Bahnschrift Condensed" panose="020B0502040204020203" pitchFamily="34" charset="0"/>
                <a:ea typeface="Arial" panose="020B0604020202020204" pitchFamily="34" charset="0"/>
              </a:rPr>
              <a:t> 18 e 19 de abril | 9h00-12h00 | Auditório Casa de Cultura Japonesa </a:t>
            </a:r>
            <a:r>
              <a:rPr lang="pt-BR" sz="1600" dirty="0">
                <a:latin typeface="Bahnschrift Condensed" panose="020B0502040204020203" pitchFamily="34" charset="0"/>
                <a:ea typeface="Arial" panose="020B0604020202020204" pitchFamily="34" charset="0"/>
              </a:rPr>
              <a:t> (</a:t>
            </a:r>
            <a:r>
              <a:rPr lang="pt-BR" sz="180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Bahnschrift Condensed" panose="020B0502040204020203" pitchFamily="34" charset="0"/>
                <a:ea typeface="Arial" panose="020B0604020202020204" pitchFamily="34" charset="0"/>
              </a:rPr>
              <a:t>Av. Prof. Lineu Prestes, 159, Cidade Universitária, São Paulo)</a:t>
            </a:r>
            <a:endParaRPr lang="pt-BR" sz="1600" dirty="0">
              <a:effectLst/>
              <a:latin typeface="Bahnschrift Condensed" panose="020B0502040204020203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sz="1800" dirty="0">
                <a:effectLst/>
                <a:latin typeface="Bahnschrift Light Condensed" panose="020B0502040204020203" pitchFamily="34" charset="0"/>
                <a:ea typeface="Arial" panose="020B0604020202020204" pitchFamily="34" charset="0"/>
              </a:rPr>
              <a:t>Ministrante: Ivan Feijó (Canal DH-USP)</a:t>
            </a:r>
            <a:endParaRPr lang="pt-BR" sz="1600" dirty="0">
              <a:effectLst/>
              <a:latin typeface="Bahnschrift Light Condensed" panose="020B0502040204020203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sz="1800" dirty="0">
                <a:solidFill>
                  <a:srgbClr val="0563C1"/>
                </a:solidFill>
                <a:effectLst/>
                <a:latin typeface="Bahnschrift Condensed" panose="020B0502040204020203" pitchFamily="34" charset="0"/>
                <a:ea typeface="Arial" panose="020B0604020202020204" pitchFamily="34" charset="0"/>
                <a:hlinkClick r:id="rId9"/>
              </a:rPr>
              <a:t>https://www.eventbrite.com/e/workshop-1-tecnicas-de-comunicacao-em-video-historia-nas-redes-digitais-tickets-292372964407</a:t>
            </a:r>
            <a:endParaRPr lang="pt-BR" sz="1600" dirty="0">
              <a:effectLst/>
              <a:latin typeface="Bahnschrift Condensed" panose="020B0502040204020203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sz="1800" dirty="0">
                <a:effectLst/>
                <a:latin typeface="Bahnschrift Light Condensed" panose="020B0502040204020203" pitchFamily="34" charset="0"/>
                <a:ea typeface="Arial" panose="020B0604020202020204" pitchFamily="34" charset="0"/>
              </a:rPr>
              <a:t> </a:t>
            </a:r>
            <a:endParaRPr lang="pt-BR" sz="1600" dirty="0">
              <a:effectLst/>
              <a:latin typeface="Bahnschrift Condensed" panose="020B0502040204020203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sz="1800" dirty="0">
                <a:effectLst/>
                <a:latin typeface="Bahnschrift Condensed" panose="020B0502040204020203" pitchFamily="34" charset="0"/>
                <a:ea typeface="Arial" panose="020B0604020202020204" pitchFamily="34" charset="0"/>
              </a:rPr>
              <a:t>Workshop 2 - Divulgação em canais nas mídias digitais </a:t>
            </a:r>
          </a:p>
          <a:p>
            <a:pPr algn="just">
              <a:lnSpc>
                <a:spcPct val="115000"/>
              </a:lnSpc>
            </a:pPr>
            <a:r>
              <a:rPr lang="pt-BR" dirty="0">
                <a:latin typeface="Bahnschrift Condensed" panose="020B0502040204020203" pitchFamily="34" charset="0"/>
                <a:ea typeface="Arial" panose="020B0604020202020204" pitchFamily="34" charset="0"/>
              </a:rPr>
              <a:t>18 e 19 de abril | 9h00-12h00 | Sala de vídeo DH-USP </a:t>
            </a:r>
            <a:r>
              <a:rPr lang="pt-BR" sz="1600" dirty="0">
                <a:latin typeface="Bahnschrift Condensed" panose="020B0502040204020203" pitchFamily="34" charset="0"/>
                <a:ea typeface="Arial" panose="020B0604020202020204" pitchFamily="34" charset="0"/>
              </a:rPr>
              <a:t>(</a:t>
            </a:r>
            <a:r>
              <a:rPr lang="pt-BR" sz="1800" dirty="0">
                <a:effectLst/>
                <a:latin typeface="Bahnschrift Condensed" panose="020B0502040204020203" pitchFamily="34" charset="0"/>
                <a:ea typeface="Arial" panose="020B0604020202020204" pitchFamily="34" charset="0"/>
              </a:rPr>
              <a:t>Av. Lineu Prestes, 338, Cidade Universitária, São Paulo) </a:t>
            </a:r>
            <a:endParaRPr lang="pt-BR" sz="1600" dirty="0">
              <a:effectLst/>
              <a:latin typeface="Bahnschrift Condensed" panose="020B0502040204020203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sz="1800" dirty="0">
                <a:effectLst/>
                <a:latin typeface="Bahnschrift Light Condensed" panose="020B0502040204020203" pitchFamily="34" charset="0"/>
                <a:ea typeface="Arial" panose="020B0604020202020204" pitchFamily="34" charset="0"/>
              </a:rPr>
              <a:t>Ministrante: Brenda Okubo (Canal DH-USP)</a:t>
            </a:r>
            <a:endParaRPr lang="pt-BR" sz="1600" dirty="0">
              <a:effectLst/>
              <a:latin typeface="Bahnschrift Light Condensed" panose="020B0502040204020203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sz="1800" dirty="0">
                <a:solidFill>
                  <a:srgbClr val="0563C1"/>
                </a:solidFill>
                <a:effectLst/>
                <a:latin typeface="Bahnschrift Condensed" panose="020B0502040204020203" pitchFamily="34" charset="0"/>
                <a:ea typeface="Arial" panose="020B0604020202020204" pitchFamily="34" charset="0"/>
                <a:hlinkClick r:id="rId10"/>
              </a:rPr>
              <a:t>https://www.eventbrite.com/e/workshop-2-divulgacao-em-canais-e-midias-digitais-historia-nas-redes-d-tickets-292379594237</a:t>
            </a:r>
            <a:endParaRPr lang="pt-BR" sz="1600" dirty="0">
              <a:effectLst/>
              <a:latin typeface="Bahnschrift Condensed" panose="020B0502040204020203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sz="1800" dirty="0">
                <a:effectLst/>
                <a:latin typeface="Bahnschrift Light Condensed" panose="020B0502040204020203" pitchFamily="34" charset="0"/>
                <a:ea typeface="Arial" panose="020B0604020202020204" pitchFamily="34" charset="0"/>
              </a:rPr>
              <a:t> </a:t>
            </a:r>
            <a:endParaRPr lang="pt-BR" sz="1600" dirty="0">
              <a:effectLst/>
              <a:latin typeface="Bahnschrift Light Condensed" panose="020B0502040204020203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sz="1800" dirty="0">
                <a:effectLst/>
                <a:latin typeface="Bahnschrift Condensed" panose="020B0502040204020203" pitchFamily="34" charset="0"/>
                <a:ea typeface="Arial" panose="020B0604020202020204" pitchFamily="34" charset="0"/>
              </a:rPr>
              <a:t>Workshop 3 - Produção de podcast</a:t>
            </a:r>
            <a:endParaRPr lang="pt-BR" sz="1600" dirty="0">
              <a:effectLst/>
              <a:latin typeface="Bahnschrift Condensed" panose="020B0502040204020203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dirty="0">
                <a:latin typeface="Bahnschrift Condensed" panose="020B0502040204020203" pitchFamily="34" charset="0"/>
                <a:ea typeface="Arial" panose="020B0604020202020204" pitchFamily="34" charset="0"/>
              </a:rPr>
              <a:t>18 e 19 de abril | 9h00-12h00 | Sala de reuniões LEIR-MA (</a:t>
            </a:r>
            <a:r>
              <a:rPr lang="pt-BR" sz="1800" dirty="0">
                <a:effectLst/>
                <a:latin typeface="Bahnschrift Condensed" panose="020B0502040204020203" pitchFamily="34" charset="0"/>
                <a:ea typeface="Arial" panose="020B0604020202020204" pitchFamily="34" charset="0"/>
              </a:rPr>
              <a:t>Av. Lineu Prestes, 338, Cidade Universitária, São Paulo) </a:t>
            </a:r>
            <a:endParaRPr lang="pt-BR" sz="1600" dirty="0">
              <a:effectLst/>
              <a:latin typeface="Bahnschrift Condensed" panose="020B0502040204020203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sz="1800" dirty="0">
                <a:effectLst/>
                <a:latin typeface="Bahnschrift Light Condensed" panose="020B0502040204020203" pitchFamily="34" charset="0"/>
                <a:ea typeface="Arial" panose="020B0604020202020204" pitchFamily="34" charset="0"/>
              </a:rPr>
              <a:t>Ministrante: Juliana Magalhães dos Santos (MAE-USP)</a:t>
            </a:r>
            <a:endParaRPr lang="pt-BR" sz="1600" dirty="0">
              <a:effectLst/>
              <a:latin typeface="Bahnschrift Light Condensed" panose="020B0502040204020203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pt-BR" sz="1800" dirty="0">
                <a:solidFill>
                  <a:srgbClr val="0563C1"/>
                </a:solidFill>
                <a:effectLst/>
                <a:latin typeface="Bahnschrift Condensed" panose="020B0502040204020203" pitchFamily="34" charset="0"/>
                <a:ea typeface="Arial" panose="020B0604020202020204" pitchFamily="34" charset="0"/>
                <a:hlinkClick r:id="rId11"/>
              </a:rPr>
              <a:t>https://www.eventbrite.com/e/workshop-3-producao-de-podcast-historia-nas-redes-digitais-tickets-292382161917</a:t>
            </a:r>
            <a:endParaRPr lang="pt-BR" sz="1600" dirty="0">
              <a:effectLst/>
              <a:latin typeface="Bahnschrift Condensed" panose="020B0502040204020203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sz="1800" dirty="0">
                <a:effectLst/>
                <a:latin typeface="Bahnschrift Light Condensed" panose="020B0502040204020203" pitchFamily="34" charset="0"/>
                <a:ea typeface="Arial" panose="020B0604020202020204" pitchFamily="34" charset="0"/>
              </a:rPr>
              <a:t> </a:t>
            </a:r>
            <a:endParaRPr lang="pt-BR" sz="1600" dirty="0">
              <a:effectLst/>
              <a:latin typeface="Bahnschrift Light Condensed" panose="020B0502040204020203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sz="1800" dirty="0">
                <a:effectLst/>
                <a:latin typeface="Bahnschrift Condensed" panose="020B0502040204020203" pitchFamily="34" charset="0"/>
                <a:ea typeface="Arial" panose="020B0604020202020204" pitchFamily="34" charset="0"/>
              </a:rPr>
              <a:t>Workshop 4 - Linguagem e ferramentas de produção de conteúdo para redes digitais </a:t>
            </a:r>
            <a:endParaRPr lang="pt-BR" dirty="0">
              <a:latin typeface="Bahnschrift Condensed" panose="020B0502040204020203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dirty="0">
                <a:latin typeface="Bahnschrift Condensed" panose="020B0502040204020203" pitchFamily="34" charset="0"/>
                <a:ea typeface="Arial" panose="020B0604020202020204" pitchFamily="34" charset="0"/>
              </a:rPr>
              <a:t>18 e 19 de abril | 9h00-12h00 | </a:t>
            </a:r>
            <a:r>
              <a:rPr lang="pt-BR" sz="1800" dirty="0">
                <a:effectLst/>
                <a:latin typeface="Bahnschrift Condensed" panose="020B0502040204020203" pitchFamily="34" charset="0"/>
                <a:ea typeface="Arial" panose="020B0604020202020204" pitchFamily="34" charset="0"/>
              </a:rPr>
              <a:t>Sala de reuniões do CAPH </a:t>
            </a:r>
            <a:r>
              <a:rPr lang="pt-BR" sz="1600" dirty="0">
                <a:latin typeface="Bahnschrift Condensed" panose="020B0502040204020203" pitchFamily="34" charset="0"/>
                <a:ea typeface="Arial" panose="020B0604020202020204" pitchFamily="34" charset="0"/>
              </a:rPr>
              <a:t> (</a:t>
            </a:r>
            <a:r>
              <a:rPr lang="pt-BR" sz="1800" dirty="0">
                <a:effectLst/>
                <a:latin typeface="Bahnschrift Condensed" panose="020B0502040204020203" pitchFamily="34" charset="0"/>
                <a:ea typeface="Arial" panose="020B0604020202020204" pitchFamily="34" charset="0"/>
              </a:rPr>
              <a:t>Av. Lineu Prestes, 338, Cidade Universitária, São Paulo )</a:t>
            </a:r>
            <a:endParaRPr lang="pt-BR" sz="1600" dirty="0">
              <a:effectLst/>
              <a:latin typeface="Bahnschrift Condensed" panose="020B0502040204020203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sz="1800" dirty="0">
                <a:effectLst/>
                <a:latin typeface="Bahnschrift Light Condensed" panose="020B0502040204020203" pitchFamily="34" charset="0"/>
                <a:ea typeface="Arial" panose="020B0604020202020204" pitchFamily="34" charset="0"/>
              </a:rPr>
              <a:t>Ministrante: </a:t>
            </a:r>
            <a:r>
              <a:rPr lang="pt-BR" sz="1800" dirty="0" err="1">
                <a:effectLst/>
                <a:latin typeface="Bahnschrift Light Condensed" panose="020B0502040204020203" pitchFamily="34" charset="0"/>
                <a:ea typeface="Arial" panose="020B0604020202020204" pitchFamily="34" charset="0"/>
              </a:rPr>
              <a:t>Millena</a:t>
            </a:r>
            <a:r>
              <a:rPr lang="pt-BR" sz="1800" dirty="0">
                <a:effectLst/>
                <a:latin typeface="Bahnschrift Light Condensed" panose="020B0502040204020203" pitchFamily="34" charset="0"/>
                <a:ea typeface="Arial" panose="020B0604020202020204" pitchFamily="34" charset="0"/>
              </a:rPr>
              <a:t> Benício (Canal DH-USP)</a:t>
            </a:r>
            <a:endParaRPr lang="pt-BR" sz="1600" dirty="0">
              <a:effectLst/>
              <a:latin typeface="Bahnschrift Light Condensed" panose="020B0502040204020203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pt-BR" sz="1800" dirty="0">
                <a:solidFill>
                  <a:srgbClr val="0563C1"/>
                </a:solidFill>
                <a:effectLst/>
                <a:latin typeface="Bahnschrift Condensed" panose="020B0502040204020203" pitchFamily="34" charset="0"/>
                <a:ea typeface="Arial" panose="020B0604020202020204" pitchFamily="34" charset="0"/>
                <a:hlinkClick r:id="rId12"/>
              </a:rPr>
              <a:t>https://www.eventbrite.com/e/workshop-4-linguagem-e-ferramentas-de-producao-de-conteudo-tickets-292383676447</a:t>
            </a:r>
            <a:endParaRPr lang="pt-BR" sz="1600" dirty="0">
              <a:effectLst/>
              <a:latin typeface="Bahnschrift Condensed" panose="020B0502040204020203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sz="1800" dirty="0">
                <a:effectLst/>
                <a:latin typeface="Bahnschrift Light Condensed" panose="020B0502040204020203" pitchFamily="34" charset="0"/>
                <a:ea typeface="Arial" panose="020B0604020202020204" pitchFamily="34" charset="0"/>
              </a:rPr>
              <a:t> </a:t>
            </a:r>
            <a:endParaRPr lang="pt-BR" sz="1600" dirty="0">
              <a:effectLst/>
              <a:latin typeface="Bahnschrift Light Condensed" panose="020B0502040204020203" pitchFamily="34" charset="0"/>
              <a:ea typeface="Arial" panose="020B06040202020202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49DB1462-BA77-8F49-B54A-B06927D0D207}"/>
              </a:ext>
            </a:extLst>
          </p:cNvPr>
          <p:cNvSpPr txBox="1"/>
          <p:nvPr/>
        </p:nvSpPr>
        <p:spPr>
          <a:xfrm>
            <a:off x="207279" y="39543256"/>
            <a:ext cx="10512986" cy="706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pt-BR" sz="1800" dirty="0">
                <a:effectLst/>
                <a:latin typeface="Bahnschrift Condensed" panose="020B0502040204020203" pitchFamily="34" charset="0"/>
                <a:ea typeface="Arial" panose="020B0604020202020204" pitchFamily="34" charset="0"/>
              </a:rPr>
              <a:t>Serão emitidos certificados de participação para os inscritos presenciais.</a:t>
            </a:r>
            <a:endParaRPr lang="pt-BR" sz="1600" dirty="0">
              <a:effectLst/>
              <a:latin typeface="Bahnschrift Condensed" panose="020B0502040204020203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pt-BR" sz="1800" dirty="0">
                <a:effectLst/>
                <a:latin typeface="Bahnschrift Condensed" panose="020B0502040204020203" pitchFamily="34" charset="0"/>
                <a:ea typeface="Arial" panose="020B0604020202020204" pitchFamily="34" charset="0"/>
              </a:rPr>
              <a:t> 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E503344C-A73C-C145-90D6-7D853A8FE7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20125"/>
          <a:stretch/>
        </p:blipFill>
        <p:spPr>
          <a:xfrm>
            <a:off x="-2" y="44334293"/>
            <a:ext cx="10691813" cy="1025345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2B5DAFA5-8631-7A47-A79A-5F3FF1D614A4}"/>
              </a:ext>
            </a:extLst>
          </p:cNvPr>
          <p:cNvSpPr txBox="1"/>
          <p:nvPr/>
        </p:nvSpPr>
        <p:spPr>
          <a:xfrm>
            <a:off x="2583654" y="43286734"/>
            <a:ext cx="5524500" cy="706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pt-BR" dirty="0">
                <a:latin typeface="Bahnschrift Condensed" panose="020B0502040204020203" pitchFamily="34" charset="0"/>
                <a:ea typeface="Arial" panose="020B0604020202020204" pitchFamily="34" charset="0"/>
              </a:rPr>
              <a:t>Dúvidas:</a:t>
            </a:r>
          </a:p>
          <a:p>
            <a:pPr algn="ctr">
              <a:lnSpc>
                <a:spcPct val="115000"/>
              </a:lnSpc>
            </a:pPr>
            <a:r>
              <a:rPr lang="pt-BR" sz="1800" dirty="0" err="1">
                <a:effectLst/>
                <a:latin typeface="Bahnschrift Condensed" panose="020B0502040204020203" pitchFamily="34" charset="0"/>
                <a:ea typeface="Arial" panose="020B0604020202020204" pitchFamily="34" charset="0"/>
              </a:rPr>
              <a:t>canaldh@usp.br</a:t>
            </a:r>
            <a:endParaRPr lang="pt-BR" sz="1800" dirty="0">
              <a:effectLst/>
              <a:latin typeface="Bahnschrift Condensed" panose="020B0502040204020203" pitchFamily="34" charset="0"/>
              <a:ea typeface="Arial" panose="020B0604020202020204" pitchFamily="34" charset="0"/>
            </a:endParaRPr>
          </a:p>
        </p:txBody>
      </p:sp>
      <p:pic>
        <p:nvPicPr>
          <p:cNvPr id="1026" name="Picture 2" descr="Nova assinatura da FFLCH">
            <a:extLst>
              <a:ext uri="{FF2B5EF4-FFF2-40B4-BE49-F238E27FC236}">
                <a16:creationId xmlns:a16="http://schemas.microsoft.com/office/drawing/2014/main" id="{86EA0CE4-52B8-8F4B-945E-44334C869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829" y="41084344"/>
            <a:ext cx="1675184" cy="87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ício | SEMINÁRIO Programa de Pós-Graduação em História Social">
            <a:extLst>
              <a:ext uri="{FF2B5EF4-FFF2-40B4-BE49-F238E27FC236}">
                <a16:creationId xmlns:a16="http://schemas.microsoft.com/office/drawing/2014/main" id="{FB437DFF-0978-6540-8E76-ADD7B9721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36" y="41199226"/>
            <a:ext cx="2495255" cy="64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Imagem 34" descr="Uma imagem contendo Diagrama&#10;&#10;Descrição gerada automaticamente">
            <a:extLst>
              <a:ext uri="{FF2B5EF4-FFF2-40B4-BE49-F238E27FC236}">
                <a16:creationId xmlns:a16="http://schemas.microsoft.com/office/drawing/2014/main" id="{AAAF319A-02F7-954F-A58B-697B4C937404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24790" t="36077" r="27980" b="20612"/>
          <a:stretch/>
        </p:blipFill>
        <p:spPr>
          <a:xfrm>
            <a:off x="4132604" y="40968611"/>
            <a:ext cx="2463800" cy="145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484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1134</Words>
  <Application>Microsoft Macintosh PowerPoint</Application>
  <PresentationFormat>Personalizar</PresentationFormat>
  <Paragraphs>82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11" baseType="lpstr">
      <vt:lpstr>Arial</vt:lpstr>
      <vt:lpstr>Bahnschrift Condensed</vt:lpstr>
      <vt:lpstr>Bahnschrift Light Condensed</vt:lpstr>
      <vt:lpstr>Bahnschrift Light SemiCondensed</vt:lpstr>
      <vt:lpstr>Bahnschrift SemiBold Condensed</vt:lpstr>
      <vt:lpstr>Bahnschrift SemiLight Condensed</vt:lpstr>
      <vt:lpstr>Calibri</vt:lpstr>
      <vt:lpstr>Calibri Light</vt:lpstr>
      <vt:lpstr>Symbol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Giulia Falcone</dc:creator>
  <cp:lastModifiedBy>Giulia Falcone</cp:lastModifiedBy>
  <cp:revision>1</cp:revision>
  <dcterms:created xsi:type="dcterms:W3CDTF">2022-03-11T14:32:14Z</dcterms:created>
  <dcterms:modified xsi:type="dcterms:W3CDTF">2022-03-11T15:38:40Z</dcterms:modified>
</cp:coreProperties>
</file>